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3" r:id="rId2"/>
    <p:sldId id="269" r:id="rId3"/>
    <p:sldId id="275" r:id="rId4"/>
    <p:sldId id="276" r:id="rId5"/>
    <p:sldId id="277" r:id="rId6"/>
    <p:sldId id="271" r:id="rId7"/>
    <p:sldId id="272" r:id="rId8"/>
    <p:sldId id="273" r:id="rId9"/>
    <p:sldId id="274" r:id="rId10"/>
    <p:sldId id="278" r:id="rId11"/>
    <p:sldId id="279" r:id="rId12"/>
    <p:sldId id="280" r:id="rId13"/>
    <p:sldId id="28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11C36"/>
    <a:srgbClr val="122039"/>
    <a:srgbClr val="1F1F66"/>
    <a:srgbClr val="111D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4"/>
    <p:restoredTop sz="84854" autoAdjust="0"/>
  </p:normalViewPr>
  <p:slideViewPr>
    <p:cSldViewPr snapToGrid="0" snapToObjects="1">
      <p:cViewPr varScale="1">
        <p:scale>
          <a:sx n="78" d="100"/>
          <a:sy n="78" d="100"/>
        </p:scale>
        <p:origin x="1362" y="7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C58F8-BDAC-4842-8180-293431591ACC}" type="datetimeFigureOut">
              <a:rPr lang="en-US" smtClean="0"/>
              <a:t>10/26/2016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EF787D-F4D1-8A45-A10E-7A89B84B9F24}" type="slidenum">
              <a:rPr lang="en-US" smtClean="0"/>
              <a:t>‹#›</a:t>
            </a:fld>
            <a:endParaRPr lang="en-US"/>
          </a:p>
        </p:txBody>
      </p:sp>
    </p:spTree>
    <p:extLst>
      <p:ext uri="{BB962C8B-B14F-4D97-AF65-F5344CB8AC3E}">
        <p14:creationId xmlns:p14="http://schemas.microsoft.com/office/powerpoint/2010/main" val="4040427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1</a:t>
            </a:fld>
            <a:endParaRPr lang="en-US"/>
          </a:p>
        </p:txBody>
      </p:sp>
    </p:spTree>
    <p:extLst>
      <p:ext uri="{BB962C8B-B14F-4D97-AF65-F5344CB8AC3E}">
        <p14:creationId xmlns:p14="http://schemas.microsoft.com/office/powerpoint/2010/main" val="81952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0907"/>
            <a:ext cx="7772400" cy="1470025"/>
          </a:xfrm>
        </p:spPr>
        <p:txBody>
          <a:bodyPr/>
          <a:lstStyle>
            <a:lvl1pPr>
              <a:defRPr sz="4000" b="1"/>
            </a:lvl1pPr>
          </a:lstStyle>
          <a:p>
            <a:r>
              <a:rPr lang="en-GB" smtClean="0"/>
              <a:t>Click to edit Master title style</a:t>
            </a:r>
            <a:endParaRPr lang="en-US" dirty="0"/>
          </a:p>
        </p:txBody>
      </p:sp>
      <p:sp>
        <p:nvSpPr>
          <p:cNvPr id="3" name="Subtitle 2"/>
          <p:cNvSpPr>
            <a:spLocks noGrp="1"/>
          </p:cNvSpPr>
          <p:nvPr>
            <p:ph type="subTitle" idx="1"/>
          </p:nvPr>
        </p:nvSpPr>
        <p:spPr>
          <a:xfrm>
            <a:off x="1371600" y="3556922"/>
            <a:ext cx="6400800" cy="1752600"/>
          </a:xfrm>
        </p:spPr>
        <p:txBody>
          <a:bodyPr>
            <a:normAutofit/>
          </a:bodyPr>
          <a:lstStyle>
            <a:lvl1pPr marL="0" indent="0" algn="ctr">
              <a:buNone/>
              <a:defRPr sz="2800" b="1" i="1">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0925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8517" cy="1143000"/>
          </a:xfrm>
        </p:spPr>
        <p:txBody>
          <a:bodyPr/>
          <a:lstStyle>
            <a:lvl1pPr algn="l">
              <a:defRPr sz="4000" b="1"/>
            </a:lvl1pPr>
          </a:lstStyle>
          <a:p>
            <a:r>
              <a:rPr lang="en-GB" smtClean="0"/>
              <a:t>Click to edit Master title style</a:t>
            </a:r>
            <a:endParaRPr lang="en-US"/>
          </a:p>
        </p:txBody>
      </p:sp>
      <p:sp>
        <p:nvSpPr>
          <p:cNvPr id="3" name="Content Placeholder 2"/>
          <p:cNvSpPr>
            <a:spLocks noGrp="1"/>
          </p:cNvSpPr>
          <p:nvPr>
            <p:ph idx="1"/>
          </p:nvPr>
        </p:nvSpPr>
        <p:spPr>
          <a:xfrm>
            <a:off x="457200" y="1736699"/>
            <a:ext cx="8229600" cy="3984084"/>
          </a:xfrm>
        </p:spPr>
        <p:txBody>
          <a:bodyPr>
            <a:normAutofit/>
          </a:bodyPr>
          <a:lstStyle>
            <a:lvl1pPr>
              <a:defRPr sz="2800"/>
            </a:lvl1pPr>
            <a:lvl2pPr>
              <a:defRPr sz="2400"/>
            </a:lvl2pPr>
            <a:lvl3pPr>
              <a:defRPr sz="1800"/>
            </a:lvl3pPr>
            <a:lvl4pPr>
              <a:defRPr sz="1600"/>
            </a:lvl4pPr>
            <a:lvl5pPr>
              <a:defRPr sz="16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2"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261238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2"/>
            <a:ext cx="4038600" cy="406619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600" cy="406619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260284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4" name="Content Placeholder 3"/>
          <p:cNvSpPr>
            <a:spLocks noGrp="1"/>
          </p:cNvSpPr>
          <p:nvPr>
            <p:ph sz="half" idx="2"/>
          </p:nvPr>
        </p:nvSpPr>
        <p:spPr>
          <a:xfrm>
            <a:off x="457201" y="2174875"/>
            <a:ext cx="4040188" cy="350847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6" name="Content Placeholder 5"/>
          <p:cNvSpPr>
            <a:spLocks noGrp="1"/>
          </p:cNvSpPr>
          <p:nvPr>
            <p:ph sz="quarter" idx="4"/>
          </p:nvPr>
        </p:nvSpPr>
        <p:spPr>
          <a:xfrm>
            <a:off x="4645027" y="2174875"/>
            <a:ext cx="4041775" cy="350847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0"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92840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6"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45223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6"/>
          </a:xfrm>
          <a:prstGeom prst="rect">
            <a:avLst/>
          </a:prstGeom>
        </p:spPr>
        <p:txBody>
          <a:bodyPr/>
          <a:lstStyle/>
          <a:p>
            <a:fld id="{10181098-F112-CB4B-AFCC-F0C2848E7A00}" type="datetimeFigureOut">
              <a:rPr lang="en-US" smtClean="0"/>
              <a:t>10/26/2016</a:t>
            </a:fld>
            <a:endParaRPr lang="en-US"/>
          </a:p>
        </p:txBody>
      </p:sp>
      <p:sp>
        <p:nvSpPr>
          <p:cNvPr id="3" name="Footer Placeholder 2"/>
          <p:cNvSpPr>
            <a:spLocks noGrp="1"/>
          </p:cNvSpPr>
          <p:nvPr>
            <p:ph type="ftr" sz="quarter" idx="11"/>
          </p:nvPr>
        </p:nvSpPr>
        <p:spPr>
          <a:xfrm>
            <a:off x="3124200" y="6356350"/>
            <a:ext cx="2895600" cy="365126"/>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6"/>
          </a:xfrm>
          <a:prstGeom prst="rect">
            <a:avLst/>
          </a:prstGeom>
        </p:spPr>
        <p:txBody>
          <a:bodyPr/>
          <a:lstStyle/>
          <a:p>
            <a:fld id="{6ED3766E-0389-5449-81FA-6B68697F56F3}" type="slidenum">
              <a:rPr lang="en-US" smtClean="0"/>
              <a:t>‹#›</a:t>
            </a:fld>
            <a:endParaRPr lang="en-US"/>
          </a:p>
        </p:txBody>
      </p:sp>
    </p:spTree>
    <p:extLst>
      <p:ext uri="{BB962C8B-B14F-4D97-AF65-F5344CB8AC3E}">
        <p14:creationId xmlns:p14="http://schemas.microsoft.com/office/powerpoint/2010/main" val="151909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GB"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6"/>
          </a:xfrm>
          <a:prstGeom prst="rect">
            <a:avLst/>
          </a:prstGeom>
        </p:spPr>
        <p:txBody>
          <a:bodyPr/>
          <a:lstStyle/>
          <a:p>
            <a:fld id="{10181098-F112-CB4B-AFCC-F0C2848E7A00}" type="datetimeFigureOut">
              <a:rPr lang="en-US" smtClean="0"/>
              <a:t>10/26/2016</a:t>
            </a:fld>
            <a:endParaRPr lang="en-US"/>
          </a:p>
        </p:txBody>
      </p:sp>
      <p:sp>
        <p:nvSpPr>
          <p:cNvPr id="6" name="Footer Placeholder 5"/>
          <p:cNvSpPr>
            <a:spLocks noGrp="1"/>
          </p:cNvSpPr>
          <p:nvPr>
            <p:ph type="ftr" sz="quarter" idx="11"/>
          </p:nvPr>
        </p:nvSpPr>
        <p:spPr>
          <a:xfrm>
            <a:off x="3124200" y="6356350"/>
            <a:ext cx="2895600" cy="365126"/>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6"/>
          </a:xfrm>
          <a:prstGeom prst="rect">
            <a:avLst/>
          </a:prstGeom>
        </p:spPr>
        <p:txBody>
          <a:bodyPr/>
          <a:lstStyle/>
          <a:p>
            <a:fld id="{6ED3766E-0389-5449-81FA-6B68697F56F3}" type="slidenum">
              <a:rPr lang="en-US" smtClean="0"/>
              <a:t>‹#›</a:t>
            </a:fld>
            <a:endParaRPr lang="en-US"/>
          </a:p>
        </p:txBody>
      </p:sp>
    </p:spTree>
    <p:extLst>
      <p:ext uri="{BB962C8B-B14F-4D97-AF65-F5344CB8AC3E}">
        <p14:creationId xmlns:p14="http://schemas.microsoft.com/office/powerpoint/2010/main" val="353646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6917"/>
            <a:ext cx="5486400" cy="566738"/>
          </a:xfrm>
        </p:spPr>
        <p:txBody>
          <a:bodyPr anchor="b"/>
          <a:lstStyle>
            <a:lvl1pPr algn="l">
              <a:defRPr sz="15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373414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913655"/>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8"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322061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816991" cy="1143000"/>
          </a:xfrm>
          <a:prstGeom prst="rect">
            <a:avLst/>
          </a:prstGeom>
        </p:spPr>
        <p:txBody>
          <a:bodyPr vert="horz" lIns="91440" tIns="45720" rIns="91440" bIns="45720" rtlCol="0" anchor="ctr">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736700"/>
            <a:ext cx="8229600" cy="3957354"/>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grpSp>
        <p:nvGrpSpPr>
          <p:cNvPr id="11" name="Group 10"/>
          <p:cNvGrpSpPr/>
          <p:nvPr userDrawn="1"/>
        </p:nvGrpSpPr>
        <p:grpSpPr>
          <a:xfrm>
            <a:off x="6850966" y="-1439544"/>
            <a:ext cx="3181823" cy="2808275"/>
            <a:chOff x="6835397" y="-1709111"/>
            <a:chExt cx="3511863" cy="3336050"/>
          </a:xfrm>
        </p:grpSpPr>
        <p:sp>
          <p:nvSpPr>
            <p:cNvPr id="9" name="Oval 8"/>
            <p:cNvSpPr/>
            <p:nvPr userDrawn="1"/>
          </p:nvSpPr>
          <p:spPr>
            <a:xfrm>
              <a:off x="6835397" y="-1709111"/>
              <a:ext cx="3511863" cy="3336050"/>
            </a:xfrm>
            <a:prstGeom prst="ellipse">
              <a:avLst/>
            </a:prstGeom>
            <a:noFill/>
            <a:ln w="1143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0" name="Picture 9" descr="TWUK Logo HQ cutout.psd"/>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305792" y="335751"/>
              <a:ext cx="1791174" cy="783757"/>
            </a:xfrm>
            <a:prstGeom prst="rect">
              <a:avLst/>
            </a:prstGeom>
          </p:spPr>
        </p:pic>
      </p:grpSp>
      <p:grpSp>
        <p:nvGrpSpPr>
          <p:cNvPr id="7" name="Group 6"/>
          <p:cNvGrpSpPr/>
          <p:nvPr userDrawn="1"/>
        </p:nvGrpSpPr>
        <p:grpSpPr>
          <a:xfrm>
            <a:off x="-60480" y="5805900"/>
            <a:ext cx="9374584" cy="1052101"/>
            <a:chOff x="-60480" y="5805900"/>
            <a:chExt cx="9374584" cy="1052101"/>
          </a:xfrm>
        </p:grpSpPr>
        <p:sp>
          <p:nvSpPr>
            <p:cNvPr id="8" name="Rectangle 7"/>
            <p:cNvSpPr/>
            <p:nvPr/>
          </p:nvSpPr>
          <p:spPr>
            <a:xfrm>
              <a:off x="-60480" y="5805900"/>
              <a:ext cx="9374584" cy="1052101"/>
            </a:xfrm>
            <a:prstGeom prst="rect">
              <a:avLst/>
            </a:prstGeom>
            <a:solidFill>
              <a:srgbClr val="111C3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89915" y="5948470"/>
              <a:ext cx="3566160" cy="700192"/>
            </a:xfrm>
            <a:prstGeom prst="rect">
              <a:avLst/>
            </a:prstGeom>
          </p:spPr>
          <p:txBody>
            <a:bodyPr wrap="square">
              <a:spAutoFit/>
            </a:bodyPr>
            <a:lstStyle/>
            <a:p>
              <a:pPr algn="ctr">
                <a:spcAft>
                  <a:spcPts val="900"/>
                </a:spcAft>
              </a:pPr>
              <a:r>
                <a:rPr lang="en-US" sz="2000" b="1" dirty="0" smtClean="0">
                  <a:solidFill>
                    <a:schemeClr val="bg1"/>
                  </a:solidFill>
                </a:rPr>
                <a:t>www.transformworkuk.org</a:t>
              </a:r>
              <a:endParaRPr lang="en-US" sz="2000" b="1" dirty="0">
                <a:solidFill>
                  <a:schemeClr val="bg1"/>
                </a:solidFill>
              </a:endParaRPr>
            </a:p>
            <a:p>
              <a:pPr algn="ctr"/>
              <a:r>
                <a:rPr lang="en-US" sz="1200" b="1" dirty="0">
                  <a:solidFill>
                    <a:schemeClr val="bg1"/>
                  </a:solidFill>
                </a:rPr>
                <a:t>Registered Charity No. 1120053</a:t>
              </a:r>
            </a:p>
          </p:txBody>
        </p:sp>
        <p:cxnSp>
          <p:nvCxnSpPr>
            <p:cNvPr id="13" name="Straight Connector 12"/>
            <p:cNvCxnSpPr/>
            <p:nvPr/>
          </p:nvCxnSpPr>
          <p:spPr>
            <a:xfrm>
              <a:off x="-60480" y="5805900"/>
              <a:ext cx="9374584" cy="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4344093" y="6032878"/>
              <a:ext cx="4145760" cy="584775"/>
            </a:xfrm>
            <a:prstGeom prst="rect">
              <a:avLst/>
            </a:prstGeom>
          </p:spPr>
          <p:txBody>
            <a:bodyPr wrap="square">
              <a:spAutoFit/>
            </a:bodyPr>
            <a:lstStyle/>
            <a:p>
              <a:pPr algn="ctr">
                <a:spcAft>
                  <a:spcPts val="900"/>
                </a:spcAft>
              </a:pPr>
              <a:r>
                <a:rPr lang="en-US" sz="1600" b="1" i="1" dirty="0" smtClean="0">
                  <a:solidFill>
                    <a:schemeClr val="bg1"/>
                  </a:solidFill>
                </a:rPr>
                <a:t>National</a:t>
              </a:r>
              <a:r>
                <a:rPr lang="en-US" sz="1600" b="1" i="1" baseline="0" dirty="0" smtClean="0">
                  <a:solidFill>
                    <a:schemeClr val="bg1"/>
                  </a:solidFill>
                </a:rPr>
                <a:t> C</a:t>
              </a:r>
              <a:r>
                <a:rPr lang="en-US" sz="1600" b="1" i="1" dirty="0" smtClean="0">
                  <a:solidFill>
                    <a:schemeClr val="bg1"/>
                  </a:solidFill>
                </a:rPr>
                <a:t>onference</a:t>
              </a:r>
              <a:r>
                <a:rPr lang="en-US" sz="1600" b="1" i="1" baseline="0" dirty="0" smtClean="0">
                  <a:solidFill>
                    <a:schemeClr val="bg1"/>
                  </a:solidFill>
                </a:rPr>
                <a:t> 2016:  </a:t>
              </a:r>
              <a:r>
                <a:rPr lang="en-US" sz="1600" b="1" i="1" dirty="0" smtClean="0">
                  <a:solidFill>
                    <a:schemeClr val="bg1"/>
                  </a:solidFill>
                </a:rPr>
                <a:t>How</a:t>
              </a:r>
              <a:r>
                <a:rPr lang="en-US" sz="1600" b="1" i="1" baseline="0" dirty="0" smtClean="0">
                  <a:solidFill>
                    <a:schemeClr val="bg1"/>
                  </a:solidFill>
                </a:rPr>
                <a:t> God Uses Christian Groups to Transform the  Workplace </a:t>
              </a:r>
              <a:endParaRPr lang="en-US" sz="1050" b="1" i="1" dirty="0">
                <a:solidFill>
                  <a:schemeClr val="bg1"/>
                </a:solidFill>
              </a:endParaRPr>
            </a:p>
          </p:txBody>
        </p:sp>
      </p:grpSp>
    </p:spTree>
    <p:extLst>
      <p:ext uri="{BB962C8B-B14F-4D97-AF65-F5344CB8AC3E}">
        <p14:creationId xmlns:p14="http://schemas.microsoft.com/office/powerpoint/2010/main" val="156942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342900" rtl="0" eaLnBrk="1" latinLnBrk="0" hangingPunct="1">
        <a:spcBef>
          <a:spcPct val="0"/>
        </a:spcBef>
        <a:buNone/>
        <a:defRPr sz="24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1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8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5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35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35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auk.org/current-affairs/speak-up-a-brief-guide.cf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ffic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91200"/>
          </a:xfrm>
          <a:prstGeom prst="rect">
            <a:avLst/>
          </a:prstGeom>
        </p:spPr>
      </p:pic>
      <p:grpSp>
        <p:nvGrpSpPr>
          <p:cNvPr id="5" name="Group 4"/>
          <p:cNvGrpSpPr/>
          <p:nvPr/>
        </p:nvGrpSpPr>
        <p:grpSpPr>
          <a:xfrm>
            <a:off x="6528816" y="36576"/>
            <a:ext cx="2590636" cy="1280160"/>
            <a:chOff x="6528816" y="36576"/>
            <a:chExt cx="2590636" cy="1280160"/>
          </a:xfrm>
        </p:grpSpPr>
        <p:sp>
          <p:nvSpPr>
            <p:cNvPr id="6" name="Rounded Rectangle 5"/>
            <p:cNvSpPr/>
            <p:nvPr/>
          </p:nvSpPr>
          <p:spPr>
            <a:xfrm>
              <a:off x="6528816" y="36576"/>
              <a:ext cx="2590636" cy="1280160"/>
            </a:xfrm>
            <a:prstGeom prst="roundRect">
              <a:avLst/>
            </a:prstGeom>
            <a:solidFill>
              <a:schemeClr val="bg1">
                <a:alpha val="76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Picture 7" descr="TWUK Logo HQ cutout.ps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0" y="281814"/>
              <a:ext cx="2041996" cy="830171"/>
            </a:xfrm>
            <a:prstGeom prst="rect">
              <a:avLst/>
            </a:prstGeom>
          </p:spPr>
        </p:pic>
      </p:grpSp>
      <p:sp>
        <p:nvSpPr>
          <p:cNvPr id="10" name="Rounded Rectangle 9"/>
          <p:cNvSpPr/>
          <p:nvPr/>
        </p:nvSpPr>
        <p:spPr>
          <a:xfrm>
            <a:off x="2076450" y="3867150"/>
            <a:ext cx="5105400" cy="1548647"/>
          </a:xfrm>
          <a:prstGeom prst="roundRect">
            <a:avLst/>
          </a:prstGeom>
          <a:solidFill>
            <a:schemeClr val="bg1">
              <a:alpha val="76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Subtitle 6"/>
          <p:cNvSpPr>
            <a:spLocks noGrp="1"/>
          </p:cNvSpPr>
          <p:nvPr>
            <p:ph type="subTitle" idx="1"/>
          </p:nvPr>
        </p:nvSpPr>
        <p:spPr>
          <a:xfrm>
            <a:off x="1371600" y="4116420"/>
            <a:ext cx="6400800" cy="1204127"/>
          </a:xfrm>
        </p:spPr>
        <p:txBody>
          <a:bodyPr>
            <a:normAutofit/>
          </a:bodyPr>
          <a:lstStyle/>
          <a:p>
            <a:r>
              <a:rPr lang="en-GB" sz="2800" b="1" dirty="0" smtClean="0">
                <a:solidFill>
                  <a:schemeClr val="tx1"/>
                </a:solidFill>
              </a:rPr>
              <a:t>Richard </a:t>
            </a:r>
            <a:r>
              <a:rPr lang="en-GB" sz="2800" b="1" dirty="0" err="1" smtClean="0">
                <a:solidFill>
                  <a:schemeClr val="tx1"/>
                </a:solidFill>
              </a:rPr>
              <a:t>O’Dare</a:t>
            </a:r>
            <a:endParaRPr lang="en-GB" sz="2800" b="1" dirty="0" smtClean="0">
              <a:solidFill>
                <a:schemeClr val="tx1"/>
              </a:solidFill>
            </a:endParaRPr>
          </a:p>
          <a:p>
            <a:r>
              <a:rPr lang="en-GB" sz="2800" b="1" cap="small" dirty="0" smtClean="0">
                <a:solidFill>
                  <a:schemeClr val="tx1"/>
                </a:solidFill>
              </a:rPr>
              <a:t>36 Bedford Road</a:t>
            </a:r>
          </a:p>
        </p:txBody>
      </p:sp>
      <p:grpSp>
        <p:nvGrpSpPr>
          <p:cNvPr id="11" name="Group 10"/>
          <p:cNvGrpSpPr/>
          <p:nvPr/>
        </p:nvGrpSpPr>
        <p:grpSpPr>
          <a:xfrm>
            <a:off x="1371600" y="1975746"/>
            <a:ext cx="6766560" cy="1835498"/>
            <a:chOff x="1537291" y="3475362"/>
            <a:chExt cx="6766560" cy="1835498"/>
          </a:xfrm>
        </p:grpSpPr>
        <p:sp>
          <p:nvSpPr>
            <p:cNvPr id="12" name="Rounded Rectangle 11"/>
            <p:cNvSpPr/>
            <p:nvPr/>
          </p:nvSpPr>
          <p:spPr>
            <a:xfrm>
              <a:off x="1537291" y="3479571"/>
              <a:ext cx="6766560" cy="1831289"/>
            </a:xfrm>
            <a:prstGeom prst="roundRect">
              <a:avLst/>
            </a:prstGeom>
            <a:solidFill>
              <a:schemeClr val="bg1">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1750447" y="3475362"/>
              <a:ext cx="6420909" cy="1754326"/>
            </a:xfrm>
            <a:prstGeom prst="rect">
              <a:avLst/>
            </a:prstGeom>
          </p:spPr>
          <p:txBody>
            <a:bodyPr wrap="square">
              <a:spAutoFit/>
            </a:bodyPr>
            <a:lstStyle/>
            <a:p>
              <a:r>
                <a:rPr lang="en-GB" sz="3600" dirty="0">
                  <a:effectLst>
                    <a:outerShdw blurRad="38100" dist="38100" dir="2700000" algn="tl">
                      <a:srgbClr val="000000">
                        <a:alpha val="43137"/>
                      </a:srgbClr>
                    </a:outerShdw>
                  </a:effectLst>
                </a:rPr>
                <a:t>How your CWG Can Flourish </a:t>
              </a:r>
              <a:br>
                <a:rPr lang="en-GB" sz="3600" dirty="0">
                  <a:effectLst>
                    <a:outerShdw blurRad="38100" dist="38100" dir="2700000" algn="tl">
                      <a:srgbClr val="000000">
                        <a:alpha val="43137"/>
                      </a:srgbClr>
                    </a:outerShdw>
                  </a:effectLst>
                </a:rPr>
              </a:br>
              <a:r>
                <a:rPr lang="en-GB" sz="3600" dirty="0">
                  <a:effectLst>
                    <a:outerShdw blurRad="38100" dist="38100" dir="2700000" algn="tl">
                      <a:srgbClr val="000000">
                        <a:alpha val="43137"/>
                      </a:srgbClr>
                    </a:outerShdw>
                  </a:effectLst>
                </a:rPr>
                <a:t>Within the Equality and Diversity Framework</a:t>
              </a:r>
              <a:r>
                <a:rPr lang="en-GB" sz="3600" dirty="0" smtClean="0">
                  <a:effectLst>
                    <a:outerShdw blurRad="38100" dist="38100" dir="2700000" algn="tl">
                      <a:srgbClr val="000000">
                        <a:alpha val="43137"/>
                      </a:srgbClr>
                    </a:outerShdw>
                  </a:effectLst>
                </a:rPr>
                <a:t>.</a:t>
              </a:r>
              <a:endParaRPr lang="en-GB" sz="3600" i="1" dirty="0"/>
            </a:p>
          </p:txBody>
        </p:sp>
      </p:grpSp>
    </p:spTree>
    <p:extLst>
      <p:ext uri="{BB962C8B-B14F-4D97-AF65-F5344CB8AC3E}">
        <p14:creationId xmlns:p14="http://schemas.microsoft.com/office/powerpoint/2010/main" val="1561095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1470025"/>
          </a:xfrm>
        </p:spPr>
        <p:txBody>
          <a:bodyPr/>
          <a:lstStyle/>
          <a:p>
            <a:r>
              <a:rPr lang="en-GB" dirty="0"/>
              <a:t>Solutions IV</a:t>
            </a:r>
            <a:br>
              <a:rPr lang="en-GB" dirty="0"/>
            </a:br>
            <a:r>
              <a:rPr lang="en-GB" dirty="0"/>
              <a:t>Break the Stereotype</a:t>
            </a:r>
          </a:p>
        </p:txBody>
      </p:sp>
      <p:sp>
        <p:nvSpPr>
          <p:cNvPr id="3" name="Subtitle 2"/>
          <p:cNvSpPr>
            <a:spLocks noGrp="1"/>
          </p:cNvSpPr>
          <p:nvPr>
            <p:ph type="subTitle" idx="1"/>
          </p:nvPr>
        </p:nvSpPr>
        <p:spPr>
          <a:xfrm>
            <a:off x="863588" y="2060848"/>
            <a:ext cx="7416824" cy="2808312"/>
          </a:xfrm>
        </p:spPr>
        <p:txBody>
          <a:bodyPr>
            <a:noAutofit/>
          </a:bodyPr>
          <a:lstStyle/>
          <a:p>
            <a:pPr algn="l"/>
            <a:r>
              <a:rPr lang="en-GB" dirty="0">
                <a:solidFill>
                  <a:schemeClr val="tx1"/>
                </a:solidFill>
              </a:rPr>
              <a:t>Unthinking/dogmatic</a:t>
            </a:r>
          </a:p>
          <a:p>
            <a:pPr algn="l"/>
            <a:r>
              <a:rPr lang="en-GB" dirty="0">
                <a:solidFill>
                  <a:schemeClr val="tx1"/>
                </a:solidFill>
              </a:rPr>
              <a:t>Fixated with sexual ethics</a:t>
            </a:r>
          </a:p>
          <a:p>
            <a:pPr algn="l"/>
            <a:r>
              <a:rPr lang="en-GB" dirty="0">
                <a:solidFill>
                  <a:schemeClr val="tx1"/>
                </a:solidFill>
              </a:rPr>
              <a:t>Ignoring of social justice issues</a:t>
            </a:r>
          </a:p>
          <a:p>
            <a:pPr algn="l"/>
            <a:r>
              <a:rPr lang="en-GB" dirty="0">
                <a:solidFill>
                  <a:schemeClr val="tx1"/>
                </a:solidFill>
              </a:rPr>
              <a:t>Partisan</a:t>
            </a:r>
          </a:p>
          <a:p>
            <a:pPr algn="l"/>
            <a:r>
              <a:rPr lang="en-GB" dirty="0">
                <a:solidFill>
                  <a:schemeClr val="tx1"/>
                </a:solidFill>
              </a:rPr>
              <a:t>Boring and Dull</a:t>
            </a:r>
          </a:p>
          <a:p>
            <a:pPr algn="l"/>
            <a:endParaRPr lang="en-GB" dirty="0">
              <a:solidFill>
                <a:schemeClr val="tx1"/>
              </a:solidFill>
            </a:endParaRPr>
          </a:p>
          <a:p>
            <a:pPr algn="l"/>
            <a:endParaRPr lang="en-GB" dirty="0">
              <a:solidFill>
                <a:schemeClr val="tx1"/>
              </a:solidFill>
            </a:endParaRPr>
          </a:p>
          <a:p>
            <a:pPr algn="l"/>
            <a:endParaRPr lang="en-GB" dirty="0">
              <a:solidFill>
                <a:schemeClr val="tx1"/>
              </a:solidFill>
            </a:endParaRPr>
          </a:p>
        </p:txBody>
      </p:sp>
    </p:spTree>
    <p:extLst>
      <p:ext uri="{BB962C8B-B14F-4D97-AF65-F5344CB8AC3E}">
        <p14:creationId xmlns:p14="http://schemas.microsoft.com/office/powerpoint/2010/main" val="802731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Solutions V</a:t>
            </a:r>
            <a:br>
              <a:rPr lang="en-GB" dirty="0"/>
            </a:br>
            <a:r>
              <a:rPr lang="en-GB" dirty="0"/>
              <a:t>Holy Wisdom</a:t>
            </a:r>
            <a:endParaRPr lang="en-US" dirty="0"/>
          </a:p>
        </p:txBody>
      </p:sp>
      <p:sp>
        <p:nvSpPr>
          <p:cNvPr id="3" name="Content Placeholder 2"/>
          <p:cNvSpPr>
            <a:spLocks noGrp="1"/>
          </p:cNvSpPr>
          <p:nvPr>
            <p:ph idx="1"/>
          </p:nvPr>
        </p:nvSpPr>
        <p:spPr/>
        <p:txBody>
          <a:bodyPr/>
          <a:lstStyle/>
          <a:p>
            <a:r>
              <a:rPr lang="en-GB" dirty="0"/>
              <a:t>Picking Your Battles</a:t>
            </a:r>
          </a:p>
          <a:p>
            <a:pPr lvl="1"/>
            <a:r>
              <a:rPr lang="en-GB" dirty="0"/>
              <a:t>Drew v Walsall NHS Trust and </a:t>
            </a:r>
            <a:r>
              <a:rPr lang="en-GB" dirty="0" err="1"/>
              <a:t>Eweida</a:t>
            </a:r>
            <a:endParaRPr lang="en-GB" dirty="0"/>
          </a:p>
          <a:p>
            <a:pPr marL="0" indent="0">
              <a:buNone/>
            </a:pPr>
            <a:r>
              <a:rPr lang="en-GB" dirty="0"/>
              <a:t>	Contrast</a:t>
            </a:r>
          </a:p>
          <a:p>
            <a:pPr lvl="1"/>
            <a:r>
              <a:rPr lang="en-GB" dirty="0"/>
              <a:t>Holding an Alpha Course or offering to pray</a:t>
            </a:r>
          </a:p>
          <a:p>
            <a:r>
              <a:rPr lang="en-GB" dirty="0"/>
              <a:t>Lessons from </a:t>
            </a:r>
            <a:r>
              <a:rPr lang="en-GB" dirty="0" err="1"/>
              <a:t>Wastaney</a:t>
            </a:r>
            <a:r>
              <a:rPr lang="en-GB" dirty="0"/>
              <a:t> v East London [2016] IRLR 643</a:t>
            </a:r>
            <a:endParaRPr lang="en-US" dirty="0"/>
          </a:p>
        </p:txBody>
      </p:sp>
    </p:spTree>
    <p:extLst>
      <p:ext uri="{BB962C8B-B14F-4D97-AF65-F5344CB8AC3E}">
        <p14:creationId xmlns:p14="http://schemas.microsoft.com/office/powerpoint/2010/main" val="1020940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endParaRPr lang="en-US" dirty="0"/>
          </a:p>
        </p:txBody>
      </p:sp>
      <p:sp>
        <p:nvSpPr>
          <p:cNvPr id="3" name="Content Placeholder 2"/>
          <p:cNvSpPr>
            <a:spLocks noGrp="1"/>
          </p:cNvSpPr>
          <p:nvPr>
            <p:ph idx="1"/>
          </p:nvPr>
        </p:nvSpPr>
        <p:spPr/>
        <p:txBody>
          <a:bodyPr/>
          <a:lstStyle/>
          <a:p>
            <a:r>
              <a:rPr lang="en-GB" dirty="0" smtClean="0"/>
              <a:t>Best response is CWGs and being salt and light</a:t>
            </a:r>
          </a:p>
          <a:p>
            <a:r>
              <a:rPr lang="en-GB" dirty="0" smtClean="0"/>
              <a:t>What </a:t>
            </a:r>
            <a:r>
              <a:rPr lang="en-GB" dirty="0"/>
              <a:t>would a thriving CWG look like</a:t>
            </a:r>
          </a:p>
          <a:p>
            <a:pPr lvl="1"/>
            <a:r>
              <a:rPr lang="en-GB" dirty="0"/>
              <a:t>Website containing discussion forum</a:t>
            </a:r>
          </a:p>
          <a:p>
            <a:pPr lvl="1"/>
            <a:r>
              <a:rPr lang="en-GB" dirty="0"/>
              <a:t>Prayer board</a:t>
            </a:r>
          </a:p>
          <a:p>
            <a:pPr lvl="1"/>
            <a:r>
              <a:rPr lang="en-GB" dirty="0"/>
              <a:t>Meeting in the Pub?</a:t>
            </a:r>
            <a:endParaRPr lang="en-US" dirty="0"/>
          </a:p>
        </p:txBody>
      </p:sp>
    </p:spTree>
    <p:extLst>
      <p:ext uri="{BB962C8B-B14F-4D97-AF65-F5344CB8AC3E}">
        <p14:creationId xmlns:p14="http://schemas.microsoft.com/office/powerpoint/2010/main" val="559081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Postcript</a:t>
            </a:r>
            <a:endParaRPr lang="en-US" dirty="0"/>
          </a:p>
        </p:txBody>
      </p:sp>
      <p:sp>
        <p:nvSpPr>
          <p:cNvPr id="3" name="Content Placeholder 2"/>
          <p:cNvSpPr>
            <a:spLocks noGrp="1"/>
          </p:cNvSpPr>
          <p:nvPr>
            <p:ph idx="1"/>
          </p:nvPr>
        </p:nvSpPr>
        <p:spPr/>
        <p:txBody>
          <a:bodyPr>
            <a:normAutofit/>
          </a:bodyPr>
          <a:lstStyle/>
          <a:p>
            <a:r>
              <a:rPr lang="en-GB" dirty="0"/>
              <a:t>For more information see the recent EA/LCF Guide</a:t>
            </a:r>
          </a:p>
          <a:p>
            <a:pPr marL="0" indent="0">
              <a:buNone/>
            </a:pPr>
            <a:endParaRPr lang="en-US" dirty="0"/>
          </a:p>
          <a:p>
            <a:r>
              <a:rPr lang="en-US" dirty="0">
                <a:hlinkClick r:id="rId2"/>
              </a:rPr>
              <a:t>http://www.eauk.org/current-affairs/speak-up-a-brief-guide.cfm</a:t>
            </a:r>
            <a:endParaRPr lang="en-US" dirty="0"/>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1234268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Purposes </a:t>
            </a:r>
            <a:r>
              <a:rPr lang="en-GB" dirty="0"/>
              <a:t>of a CWG</a:t>
            </a:r>
            <a:endParaRPr lang="en-US" dirty="0"/>
          </a:p>
        </p:txBody>
      </p:sp>
      <p:sp>
        <p:nvSpPr>
          <p:cNvPr id="3" name="Content Placeholder 2"/>
          <p:cNvSpPr>
            <a:spLocks noGrp="1"/>
          </p:cNvSpPr>
          <p:nvPr>
            <p:ph idx="1"/>
          </p:nvPr>
        </p:nvSpPr>
        <p:spPr/>
        <p:txBody>
          <a:bodyPr/>
          <a:lstStyle/>
          <a:p>
            <a:r>
              <a:rPr lang="en-GB" dirty="0"/>
              <a:t>Proclaiming and living out the Kingdom of God in Word and deed.</a:t>
            </a:r>
          </a:p>
          <a:p>
            <a:r>
              <a:rPr lang="en-GB" dirty="0"/>
              <a:t>The workplace as a forum for social interaction.</a:t>
            </a:r>
          </a:p>
          <a:p>
            <a:r>
              <a:rPr lang="en-GB" dirty="0"/>
              <a:t>Being Salt and Light</a:t>
            </a:r>
            <a:endParaRPr lang="en-US" dirty="0"/>
          </a:p>
        </p:txBody>
      </p:sp>
    </p:spTree>
    <p:extLst>
      <p:ext uri="{BB962C8B-B14F-4D97-AF65-F5344CB8AC3E}">
        <p14:creationId xmlns:p14="http://schemas.microsoft.com/office/powerpoint/2010/main" val="1034886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1470025"/>
          </a:xfrm>
        </p:spPr>
        <p:txBody>
          <a:bodyPr/>
          <a:lstStyle/>
          <a:p>
            <a:r>
              <a:rPr lang="en-GB" dirty="0" smtClean="0"/>
              <a:t/>
            </a:r>
            <a:br>
              <a:rPr lang="en-GB" dirty="0" smtClean="0"/>
            </a:br>
            <a:r>
              <a:rPr lang="en-GB" dirty="0" smtClean="0"/>
              <a:t/>
            </a:r>
            <a:br>
              <a:rPr lang="en-GB" dirty="0" smtClean="0"/>
            </a:br>
            <a:r>
              <a:rPr lang="en-GB" dirty="0" smtClean="0"/>
              <a:t>Article </a:t>
            </a:r>
            <a:r>
              <a:rPr lang="en-GB" dirty="0"/>
              <a:t>10 of the </a:t>
            </a:r>
            <a:r>
              <a:rPr lang="en-GB" dirty="0" smtClean="0"/>
              <a:t>European Convention on Human Rights (ECHR)</a:t>
            </a:r>
            <a:endParaRPr lang="en-US" dirty="0"/>
          </a:p>
        </p:txBody>
      </p:sp>
      <p:sp>
        <p:nvSpPr>
          <p:cNvPr id="3" name="Subtitle 2"/>
          <p:cNvSpPr>
            <a:spLocks noGrp="1"/>
          </p:cNvSpPr>
          <p:nvPr>
            <p:ph type="subTitle" idx="1"/>
          </p:nvPr>
        </p:nvSpPr>
        <p:spPr>
          <a:xfrm>
            <a:off x="685800" y="1844824"/>
            <a:ext cx="7086600" cy="3793976"/>
          </a:xfrm>
        </p:spPr>
        <p:txBody>
          <a:bodyPr>
            <a:normAutofit/>
          </a:bodyPr>
          <a:lstStyle/>
          <a:p>
            <a:endParaRPr lang="en-GB" dirty="0" smtClean="0">
              <a:solidFill>
                <a:schemeClr val="tx1"/>
              </a:solidFill>
            </a:endParaRPr>
          </a:p>
          <a:p>
            <a:endParaRPr lang="en-GB" dirty="0" smtClean="0">
              <a:solidFill>
                <a:schemeClr val="tx1"/>
              </a:solidFill>
            </a:endParaRPr>
          </a:p>
          <a:p>
            <a:r>
              <a:rPr lang="en-GB" dirty="0" smtClean="0">
                <a:solidFill>
                  <a:schemeClr val="tx1"/>
                </a:solidFill>
              </a:rPr>
              <a:t>Everyone </a:t>
            </a:r>
            <a:r>
              <a:rPr lang="en-GB" dirty="0">
                <a:solidFill>
                  <a:schemeClr val="tx1"/>
                </a:solidFill>
              </a:rPr>
              <a:t>has the right to freedom of expression. This right shall include freedom to hold opinions and to receive and impart information and ideas without interference by public authority and regardless of frontiers. </a:t>
            </a:r>
          </a:p>
          <a:p>
            <a:endParaRPr lang="en-GB"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137418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a:t>
            </a:r>
            <a:r>
              <a:rPr lang="en-GB" dirty="0" smtClean="0"/>
              <a:t>10 ECHR</a:t>
            </a:r>
            <a:endParaRPr lang="en-US" dirty="0"/>
          </a:p>
        </p:txBody>
      </p:sp>
      <p:sp>
        <p:nvSpPr>
          <p:cNvPr id="3" name="Content Placeholder 2"/>
          <p:cNvSpPr>
            <a:spLocks noGrp="1"/>
          </p:cNvSpPr>
          <p:nvPr>
            <p:ph idx="1"/>
          </p:nvPr>
        </p:nvSpPr>
        <p:spPr/>
        <p:txBody>
          <a:bodyPr/>
          <a:lstStyle/>
          <a:p>
            <a:r>
              <a:rPr lang="en-GB" dirty="0"/>
              <a:t>Applies even in the workplace (</a:t>
            </a:r>
            <a:r>
              <a:rPr lang="en-GB" dirty="0" err="1"/>
              <a:t>Eweida</a:t>
            </a:r>
            <a:r>
              <a:rPr lang="en-GB" dirty="0"/>
              <a:t>)</a:t>
            </a:r>
          </a:p>
          <a:p>
            <a:r>
              <a:rPr lang="en-GB" dirty="0"/>
              <a:t>Qualifications are subject to the proportionality test NOT a band of reasonable responses test [X v. Y] 2004 CA.</a:t>
            </a:r>
            <a:endParaRPr lang="en-US" dirty="0"/>
          </a:p>
        </p:txBody>
      </p:sp>
    </p:spTree>
    <p:extLst>
      <p:ext uri="{BB962C8B-B14F-4D97-AF65-F5344CB8AC3E}">
        <p14:creationId xmlns:p14="http://schemas.microsoft.com/office/powerpoint/2010/main" val="491576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a:t>
            </a:r>
            <a:r>
              <a:rPr lang="en-GB" dirty="0" smtClean="0"/>
              <a:t>9 ECHR</a:t>
            </a:r>
            <a:endParaRPr lang="en-US" dirty="0"/>
          </a:p>
        </p:txBody>
      </p:sp>
      <p:sp>
        <p:nvSpPr>
          <p:cNvPr id="3" name="Content Placeholder 2"/>
          <p:cNvSpPr>
            <a:spLocks noGrp="1"/>
          </p:cNvSpPr>
          <p:nvPr>
            <p:ph idx="1"/>
          </p:nvPr>
        </p:nvSpPr>
        <p:spPr/>
        <p:txBody>
          <a:bodyPr/>
          <a:lstStyle/>
          <a:p>
            <a:r>
              <a:rPr lang="en-GB" dirty="0"/>
              <a:t>Protects Freedom of Religion</a:t>
            </a:r>
          </a:p>
          <a:p>
            <a:r>
              <a:rPr lang="en-GB" dirty="0"/>
              <a:t>Including the right to express faith and to </a:t>
            </a:r>
            <a:r>
              <a:rPr lang="en-GB" dirty="0" smtClean="0"/>
              <a:t>proselytise</a:t>
            </a:r>
            <a:endParaRPr lang="en-US" dirty="0"/>
          </a:p>
        </p:txBody>
      </p:sp>
    </p:spTree>
    <p:extLst>
      <p:ext uri="{BB962C8B-B14F-4D97-AF65-F5344CB8AC3E}">
        <p14:creationId xmlns:p14="http://schemas.microsoft.com/office/powerpoint/2010/main" val="559822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Three Arenas of Conflict</a:t>
            </a:r>
            <a:br>
              <a:rPr lang="en-GB" dirty="0"/>
            </a:br>
            <a:endParaRPr lang="en-GB" dirty="0"/>
          </a:p>
        </p:txBody>
      </p:sp>
      <p:sp>
        <p:nvSpPr>
          <p:cNvPr id="3" name="Content Placeholder 2"/>
          <p:cNvSpPr>
            <a:spLocks noGrp="1"/>
          </p:cNvSpPr>
          <p:nvPr>
            <p:ph idx="1"/>
          </p:nvPr>
        </p:nvSpPr>
        <p:spPr>
          <a:xfrm>
            <a:off x="457200" y="1628800"/>
            <a:ext cx="8229600" cy="4525963"/>
          </a:xfrm>
        </p:spPr>
        <p:txBody>
          <a:bodyPr/>
          <a:lstStyle/>
          <a:p>
            <a:pPr marL="0" indent="0">
              <a:buNone/>
            </a:pPr>
            <a:endParaRPr lang="en-GB" dirty="0"/>
          </a:p>
          <a:p>
            <a:r>
              <a:rPr lang="en-GB" dirty="0" smtClean="0"/>
              <a:t>Freedom </a:t>
            </a:r>
            <a:r>
              <a:rPr lang="en-GB" dirty="0"/>
              <a:t>of Speech Issues [</a:t>
            </a:r>
            <a:r>
              <a:rPr lang="en-GB" dirty="0" err="1"/>
              <a:t>Wistaney</a:t>
            </a:r>
            <a:r>
              <a:rPr lang="en-GB" dirty="0"/>
              <a:t>]</a:t>
            </a:r>
          </a:p>
          <a:p>
            <a:r>
              <a:rPr lang="en-GB" dirty="0"/>
              <a:t>Freedom of Expression Issues [</a:t>
            </a:r>
            <a:r>
              <a:rPr lang="en-GB" dirty="0" err="1"/>
              <a:t>Eweida</a:t>
            </a:r>
            <a:r>
              <a:rPr lang="en-GB" dirty="0"/>
              <a:t>]</a:t>
            </a:r>
          </a:p>
          <a:p>
            <a:r>
              <a:rPr lang="en-GB" dirty="0"/>
              <a:t>Freedom of Conscience Issues [</a:t>
            </a:r>
            <a:r>
              <a:rPr lang="en-GB" dirty="0" err="1"/>
              <a:t>Ladele</a:t>
            </a:r>
            <a:r>
              <a:rPr lang="en-GB" dirty="0"/>
              <a:t>]</a:t>
            </a:r>
          </a:p>
          <a:p>
            <a:endParaRPr lang="en-GB" dirty="0"/>
          </a:p>
          <a:p>
            <a:pPr marL="0" indent="0">
              <a:buNone/>
            </a:pPr>
            <a:endParaRPr lang="en-GB" dirty="0"/>
          </a:p>
        </p:txBody>
      </p:sp>
    </p:spTree>
    <p:extLst>
      <p:ext uri="{BB962C8B-B14F-4D97-AF65-F5344CB8AC3E}">
        <p14:creationId xmlns:p14="http://schemas.microsoft.com/office/powerpoint/2010/main" val="1304899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Solutions I</a:t>
            </a:r>
            <a:endParaRPr lang="en-US" dirty="0"/>
          </a:p>
        </p:txBody>
      </p:sp>
      <p:sp>
        <p:nvSpPr>
          <p:cNvPr id="3" name="Content Placeholder 2"/>
          <p:cNvSpPr>
            <a:spLocks noGrp="1"/>
          </p:cNvSpPr>
          <p:nvPr>
            <p:ph idx="1"/>
          </p:nvPr>
        </p:nvSpPr>
        <p:spPr/>
        <p:txBody>
          <a:bodyPr/>
          <a:lstStyle/>
          <a:p>
            <a:r>
              <a:rPr lang="en-GB" dirty="0"/>
              <a:t>Be good employees</a:t>
            </a:r>
          </a:p>
          <a:p>
            <a:pPr indent="0">
              <a:buNone/>
            </a:pPr>
            <a:r>
              <a:rPr lang="en-GB" dirty="0"/>
              <a:t>CF Pendleton v </a:t>
            </a:r>
            <a:r>
              <a:rPr lang="en-GB" dirty="0" err="1"/>
              <a:t>Derbys</a:t>
            </a:r>
            <a:r>
              <a:rPr lang="en-GB" dirty="0"/>
              <a:t> CC </a:t>
            </a:r>
          </a:p>
          <a:p>
            <a:r>
              <a:rPr lang="en-GB" dirty="0"/>
              <a:t>Colossians 3:23-25</a:t>
            </a:r>
          </a:p>
          <a:p>
            <a:r>
              <a:rPr lang="en-GB" dirty="0"/>
              <a:t>Be Proactive – Are your workplace policies ECHR compliant</a:t>
            </a:r>
          </a:p>
          <a:p>
            <a:r>
              <a:rPr lang="en-GB" dirty="0"/>
              <a:t>Pray</a:t>
            </a:r>
            <a:endParaRPr lang="en-US" dirty="0"/>
          </a:p>
        </p:txBody>
      </p:sp>
    </p:spTree>
    <p:extLst>
      <p:ext uri="{BB962C8B-B14F-4D97-AF65-F5344CB8AC3E}">
        <p14:creationId xmlns:p14="http://schemas.microsoft.com/office/powerpoint/2010/main" val="1345464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Solutions II</a:t>
            </a:r>
          </a:p>
        </p:txBody>
      </p:sp>
      <p:sp>
        <p:nvSpPr>
          <p:cNvPr id="3" name="Content Placeholder 2"/>
          <p:cNvSpPr>
            <a:spLocks noGrp="1"/>
          </p:cNvSpPr>
          <p:nvPr>
            <p:ph idx="1"/>
          </p:nvPr>
        </p:nvSpPr>
        <p:spPr>
          <a:xfrm>
            <a:off x="447146" y="1460851"/>
            <a:ext cx="8229600" cy="4525963"/>
          </a:xfrm>
        </p:spPr>
        <p:txBody>
          <a:bodyPr>
            <a:normAutofit/>
          </a:bodyPr>
          <a:lstStyle/>
          <a:p>
            <a:r>
              <a:rPr lang="en-GB" dirty="0"/>
              <a:t>Embrace and Be Seen to Be Embracing (most of) the Equality Agenda</a:t>
            </a:r>
          </a:p>
          <a:p>
            <a:r>
              <a:rPr lang="en-GB" dirty="0"/>
              <a:t>Galatians 3:23</a:t>
            </a:r>
          </a:p>
          <a:p>
            <a:pPr marL="685800" indent="0">
              <a:buNone/>
            </a:pPr>
            <a:r>
              <a:rPr lang="en-GB" dirty="0"/>
              <a:t>There is neither Jew nor Greek, slave nor free, male nor female, for all are one in Christ Jesus</a:t>
            </a:r>
          </a:p>
          <a:p>
            <a:r>
              <a:rPr lang="en-GB" dirty="0"/>
              <a:t>CF </a:t>
            </a:r>
            <a:r>
              <a:rPr lang="en-GB" dirty="0" err="1"/>
              <a:t>Stonewall’s</a:t>
            </a:r>
            <a:r>
              <a:rPr lang="en-GB" dirty="0"/>
              <a:t> findings on harassment of </a:t>
            </a:r>
            <a:r>
              <a:rPr lang="en-GB" dirty="0" err="1"/>
              <a:t>Transexuals</a:t>
            </a:r>
            <a:r>
              <a:rPr lang="en-GB" dirty="0"/>
              <a:t> in hospitals.</a:t>
            </a:r>
          </a:p>
          <a:p>
            <a:r>
              <a:rPr lang="en-GB" dirty="0"/>
              <a:t>Do we care about the impact of Brexit on Equality Law?</a:t>
            </a:r>
          </a:p>
        </p:txBody>
      </p:sp>
    </p:spTree>
    <p:extLst>
      <p:ext uri="{BB962C8B-B14F-4D97-AF65-F5344CB8AC3E}">
        <p14:creationId xmlns:p14="http://schemas.microsoft.com/office/powerpoint/2010/main" val="224208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Solutions III</a:t>
            </a:r>
            <a:endParaRPr lang="en-US" dirty="0"/>
          </a:p>
        </p:txBody>
      </p:sp>
      <p:sp>
        <p:nvSpPr>
          <p:cNvPr id="3" name="Content Placeholder 2"/>
          <p:cNvSpPr>
            <a:spLocks noGrp="1"/>
          </p:cNvSpPr>
          <p:nvPr>
            <p:ph idx="1"/>
          </p:nvPr>
        </p:nvSpPr>
        <p:spPr/>
        <p:txBody>
          <a:bodyPr/>
          <a:lstStyle/>
          <a:p>
            <a:r>
              <a:rPr lang="en-GB" dirty="0"/>
              <a:t>Embrace Dialogue and Discussion.</a:t>
            </a:r>
          </a:p>
          <a:p>
            <a:r>
              <a:rPr lang="en-GB" dirty="0"/>
              <a:t>1 Peter 3:15</a:t>
            </a:r>
          </a:p>
          <a:p>
            <a:pPr marL="914400" indent="-57150">
              <a:buNone/>
            </a:pPr>
            <a:r>
              <a:rPr lang="en-GB" dirty="0"/>
              <a:t>	Be ready to give an account of the hope that is within you but do it with gentleness and respect.</a:t>
            </a:r>
            <a:endParaRPr lang="en-US" dirty="0"/>
          </a:p>
        </p:txBody>
      </p:sp>
    </p:spTree>
    <p:extLst>
      <p:ext uri="{BB962C8B-B14F-4D97-AF65-F5344CB8AC3E}">
        <p14:creationId xmlns:p14="http://schemas.microsoft.com/office/powerpoint/2010/main" val="1583236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438</TotalTime>
  <Words>313</Words>
  <Application>Microsoft Office PowerPoint</Application>
  <PresentationFormat>On-screen Show (4:3)</PresentationFormat>
  <Paragraphs>63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Purposes of a CWG</vt:lpstr>
      <vt:lpstr>  Article 10 of the European Convention on Human Rights (ECHR)</vt:lpstr>
      <vt:lpstr>Article 10 ECHR</vt:lpstr>
      <vt:lpstr>Article 9 ECHR</vt:lpstr>
      <vt:lpstr>Three Arenas of Conflict </vt:lpstr>
      <vt:lpstr>Solutions I</vt:lpstr>
      <vt:lpstr>Solutions II</vt:lpstr>
      <vt:lpstr>Solutions III</vt:lpstr>
      <vt:lpstr>Solutions IV Break the Stereotype</vt:lpstr>
      <vt:lpstr>Solutions V Holy Wisdom</vt:lpstr>
      <vt:lpstr>Conclusion</vt:lpstr>
      <vt:lpstr>Postcript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Coveney</dc:creator>
  <cp:lastModifiedBy>Jeff Steady</cp:lastModifiedBy>
  <cp:revision>72</cp:revision>
  <dcterms:created xsi:type="dcterms:W3CDTF">2015-08-18T07:19:33Z</dcterms:created>
  <dcterms:modified xsi:type="dcterms:W3CDTF">2016-10-26T12:58:03Z</dcterms:modified>
</cp:coreProperties>
</file>